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8" autoAdjust="0"/>
  </p:normalViewPr>
  <p:slideViewPr>
    <p:cSldViewPr showGuides="1">
      <p:cViewPr>
        <p:scale>
          <a:sx n="116" d="100"/>
          <a:sy n="11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9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75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8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7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5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31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80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8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77A31-52D7-4365-8AAB-43AC54EC2DED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617A-6C11-4305-9825-B7DA92D3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olstonsurgery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RCCG.EnquiriesWolston@nhs.ne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6984776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t="13449" r="51124" b="60602"/>
          <a:stretch/>
        </p:blipFill>
        <p:spPr bwMode="auto">
          <a:xfrm>
            <a:off x="509588" y="280988"/>
            <a:ext cx="3633787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3" t="13160" r="29760" b="61318"/>
          <a:stretch/>
        </p:blipFill>
        <p:spPr bwMode="auto">
          <a:xfrm>
            <a:off x="5048655" y="207129"/>
            <a:ext cx="3547862" cy="266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34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628800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Wolston Surgery would like to know how we can improve our service to you and </a:t>
            </a:r>
            <a:r>
              <a:rPr lang="en-GB" sz="2300" dirty="0" smtClean="0"/>
              <a:t>about how </a:t>
            </a:r>
            <a:r>
              <a:rPr lang="en-GB" sz="2300" dirty="0"/>
              <a:t>you perceive our surgery and </a:t>
            </a:r>
            <a:r>
              <a:rPr lang="en-GB" sz="2300" dirty="0" smtClean="0"/>
              <a:t>staff</a:t>
            </a:r>
            <a:r>
              <a:rPr lang="en-GB" sz="23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To help us with </a:t>
            </a:r>
            <a:r>
              <a:rPr lang="en-GB" sz="2300" dirty="0" smtClean="0"/>
              <a:t>this </a:t>
            </a:r>
            <a:r>
              <a:rPr lang="en-GB" sz="2300" dirty="0"/>
              <a:t>we </a:t>
            </a:r>
            <a:r>
              <a:rPr lang="en-GB" sz="2300" dirty="0" smtClean="0"/>
              <a:t> set up </a:t>
            </a:r>
            <a:r>
              <a:rPr lang="en-GB" sz="2300" dirty="0"/>
              <a:t>a </a:t>
            </a:r>
            <a:r>
              <a:rPr lang="en-GB" sz="2300" dirty="0" smtClean="0"/>
              <a:t>Patient Reference Group </a:t>
            </a:r>
            <a:r>
              <a:rPr lang="en-GB" sz="2300" dirty="0"/>
              <a:t>so that you can have your </a:t>
            </a:r>
            <a:r>
              <a:rPr lang="en-GB" sz="2300" dirty="0" smtClean="0"/>
              <a:t>say;</a:t>
            </a: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We </a:t>
            </a:r>
            <a:r>
              <a:rPr lang="en-GB" sz="2300" dirty="0" smtClean="0"/>
              <a:t>will, from time to time, ask </a:t>
            </a:r>
            <a:r>
              <a:rPr lang="en-GB" sz="2300" dirty="0"/>
              <a:t>the members of this </a:t>
            </a:r>
            <a:r>
              <a:rPr lang="en-GB" sz="2300" dirty="0" smtClean="0"/>
              <a:t>Patient Reference Group some </a:t>
            </a:r>
            <a:r>
              <a:rPr lang="en-GB" sz="2300" dirty="0"/>
              <a:t>questions </a:t>
            </a:r>
            <a:r>
              <a:rPr lang="en-GB" sz="2300" dirty="0" smtClean="0"/>
              <a:t>- such </a:t>
            </a:r>
            <a:r>
              <a:rPr lang="en-GB" sz="2300" dirty="0"/>
              <a:t>as what you think about our opening times or the quality of the care or service you </a:t>
            </a:r>
            <a:r>
              <a:rPr lang="en-GB" sz="2300" dirty="0" smtClean="0"/>
              <a:t>received;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We </a:t>
            </a:r>
            <a:r>
              <a:rPr lang="en-GB" sz="2300" dirty="0"/>
              <a:t>will contact you via email and keep our surveys succinct so it shouldn’t take too much of your </a:t>
            </a:r>
            <a:r>
              <a:rPr lang="en-GB" sz="2300" dirty="0" smtClean="0"/>
              <a:t>time;</a:t>
            </a: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We aim to gather </a:t>
            </a:r>
            <a:r>
              <a:rPr lang="en-GB" sz="2300" dirty="0" smtClean="0"/>
              <a:t>members of the group from </a:t>
            </a:r>
            <a:r>
              <a:rPr lang="en-GB" sz="2300" dirty="0"/>
              <a:t>as broad a spectrum as possible to get a truly representative sample. We need young people, workers, retirees, people with long term conditions and people from non-British ethnic groups</a:t>
            </a:r>
            <a:r>
              <a:rPr lang="en-GB" sz="2300" dirty="0" smtClean="0"/>
              <a:t>.</a:t>
            </a:r>
            <a:endParaRPr lang="en-GB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42119"/>
            <a:ext cx="4354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Wolston Surgery</a:t>
            </a:r>
            <a:br>
              <a:rPr lang="en-GB" sz="3200" b="1" dirty="0" smtClean="0"/>
            </a:br>
            <a:r>
              <a:rPr lang="en-GB" sz="3200" b="1" dirty="0" smtClean="0"/>
              <a:t>Patient Reference Group</a:t>
            </a:r>
            <a:endParaRPr lang="en-GB" sz="3200" b="1" dirty="0"/>
          </a:p>
        </p:txBody>
      </p:sp>
      <p:pic>
        <p:nvPicPr>
          <p:cNvPr id="5" name="Picture 4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12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72816"/>
            <a:ext cx="8568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/>
              <a:t>The first group was set up by a GP in 1972;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/>
              <a:t>Groups are usually made </a:t>
            </a:r>
            <a:r>
              <a:rPr lang="en-GB" sz="2300" dirty="0"/>
              <a:t>up of </a:t>
            </a:r>
            <a:r>
              <a:rPr lang="en-GB" sz="2300" dirty="0" smtClean="0"/>
              <a:t>a small number of volunteer </a:t>
            </a:r>
            <a:r>
              <a:rPr lang="en-GB" sz="2300" dirty="0"/>
              <a:t>patients, the practice manager and one or more of the GPs from the </a:t>
            </a:r>
            <a:r>
              <a:rPr lang="en-GB" sz="2300" dirty="0" smtClean="0"/>
              <a:t>practice;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/>
              <a:t>M</a:t>
            </a:r>
            <a:r>
              <a:rPr lang="en-GB" sz="2300" dirty="0" smtClean="0"/>
              <a:t>eet occasionally to </a:t>
            </a:r>
            <a:r>
              <a:rPr lang="en-GB" sz="2300" dirty="0"/>
              <a:t>discuss the services on offer, and </a:t>
            </a:r>
            <a:r>
              <a:rPr lang="en-GB" sz="2300" dirty="0" smtClean="0"/>
              <a:t>whether and how </a:t>
            </a:r>
            <a:r>
              <a:rPr lang="en-GB" sz="2300" dirty="0"/>
              <a:t>improvements can be made for the benefit of patients and the </a:t>
            </a:r>
            <a:r>
              <a:rPr lang="en-GB" sz="2300" dirty="0" smtClean="0"/>
              <a:t>practice</a:t>
            </a:r>
            <a:r>
              <a:rPr lang="en-GB" sz="2300" dirty="0"/>
              <a:t>;</a:t>
            </a:r>
            <a:endParaRPr lang="en-GB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/>
              <a:t>No </a:t>
            </a:r>
            <a:r>
              <a:rPr lang="en-GB" sz="2300" dirty="0"/>
              <a:t>set way in which they work - the aims and work of each group </a:t>
            </a:r>
            <a:r>
              <a:rPr lang="en-GB" sz="2300" dirty="0" smtClean="0"/>
              <a:t>depends entirely on </a:t>
            </a:r>
            <a:r>
              <a:rPr lang="en-GB" sz="2300" dirty="0"/>
              <a:t>local </a:t>
            </a:r>
            <a:r>
              <a:rPr lang="en-GB" sz="2300" dirty="0" smtClean="0"/>
              <a:t>needs;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 smtClean="0"/>
              <a:t>The group has the </a:t>
            </a:r>
            <a:r>
              <a:rPr lang="en-GB" sz="2300" dirty="0"/>
              <a:t>aim of </a:t>
            </a:r>
            <a:r>
              <a:rPr lang="en-GB" sz="2300" dirty="0" smtClean="0"/>
              <a:t>ensuring that </a:t>
            </a:r>
            <a:r>
              <a:rPr lang="en-GB" sz="2300" dirty="0"/>
              <a:t>their practice puts the patient, and improving health, at the heart of everything </a:t>
            </a:r>
            <a:r>
              <a:rPr lang="en-GB" sz="2300" dirty="0" smtClean="0"/>
              <a:t>that it </a:t>
            </a:r>
            <a:r>
              <a:rPr lang="en-GB" sz="2300" dirty="0"/>
              <a:t>does</a:t>
            </a:r>
            <a:r>
              <a:rPr lang="en-GB" sz="2300" dirty="0" smtClean="0"/>
              <a:t>.</a:t>
            </a:r>
            <a:endParaRPr lang="en-GB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442119"/>
            <a:ext cx="4354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Wolston Surgery</a:t>
            </a:r>
            <a:br>
              <a:rPr lang="en-GB" sz="3200" b="1" dirty="0" smtClean="0"/>
            </a:br>
            <a:r>
              <a:rPr lang="en-GB" sz="3200" b="1" dirty="0" smtClean="0"/>
              <a:t>Patient Reference Group</a:t>
            </a:r>
            <a:endParaRPr lang="en-GB" sz="3200" b="1" dirty="0"/>
          </a:p>
        </p:txBody>
      </p:sp>
      <p:pic>
        <p:nvPicPr>
          <p:cNvPr id="6" name="Picture 5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877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772816"/>
            <a:ext cx="842493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Some practical things that Patient Reference Groups can 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Flu (and other) clinics - in some practices PRG members run the clinics for their practices;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Notice boards - some groups take ownership of the practice notice boards or displays.;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Helping to organise and promote healthy lifestyles events - weight loss, smoking cessation, diabetes support etc.;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Patient surveys for both the surgery or the CCG.</a:t>
            </a:r>
            <a:endParaRPr lang="en-GB" sz="23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42119"/>
            <a:ext cx="4354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Wolston Surgery</a:t>
            </a:r>
            <a:br>
              <a:rPr lang="en-GB" sz="3200" b="1" dirty="0" smtClean="0"/>
            </a:br>
            <a:r>
              <a:rPr lang="en-GB" sz="3200" b="1" dirty="0" smtClean="0"/>
              <a:t>Patient Reference Group</a:t>
            </a:r>
            <a:endParaRPr lang="en-GB" sz="3200" b="1" dirty="0"/>
          </a:p>
        </p:txBody>
      </p:sp>
      <p:pic>
        <p:nvPicPr>
          <p:cNvPr id="9" name="Picture 8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785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1700808"/>
            <a:ext cx="842493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If you’re interested in having a say in the way your local health services are delivered, </a:t>
            </a:r>
            <a:r>
              <a:rPr lang="en-GB" sz="2300" dirty="0" smtClean="0"/>
              <a:t>then the Wolston Patient Reference Group (PRG) is </a:t>
            </a:r>
            <a:r>
              <a:rPr lang="en-GB" sz="2300" dirty="0"/>
              <a:t>a great place to </a:t>
            </a:r>
            <a:r>
              <a:rPr lang="en-GB" sz="2300" dirty="0" smtClean="0"/>
              <a:t>start;</a:t>
            </a: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/>
              <a:t>No training is required </a:t>
            </a:r>
            <a:r>
              <a:rPr lang="en-GB" sz="2300" dirty="0" smtClean="0"/>
              <a:t>– </a:t>
            </a:r>
            <a:r>
              <a:rPr lang="en-GB" sz="2300" dirty="0"/>
              <a:t>the most important thing is that you are keen and focused on taking positive action to help the practice and the local patient </a:t>
            </a:r>
            <a:r>
              <a:rPr lang="en-GB" sz="2300" dirty="0" smtClean="0"/>
              <a:t>population;</a:t>
            </a:r>
            <a:endParaRPr lang="en-GB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All PRGs are </a:t>
            </a:r>
            <a:r>
              <a:rPr lang="en-GB" sz="2300" dirty="0"/>
              <a:t>different, but </a:t>
            </a:r>
            <a:r>
              <a:rPr lang="en-GB" sz="2300" dirty="0" smtClean="0"/>
              <a:t>involvement </a:t>
            </a:r>
            <a:r>
              <a:rPr lang="en-GB" sz="2300" dirty="0"/>
              <a:t>tends to include attendance at </a:t>
            </a:r>
            <a:r>
              <a:rPr lang="en-GB" sz="2300" dirty="0" smtClean="0"/>
              <a:t>occasional meetings and other liaison (email, telephone etc.) with the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Some </a:t>
            </a:r>
            <a:r>
              <a:rPr lang="en-GB" sz="2300" dirty="0"/>
              <a:t>PRG members </a:t>
            </a:r>
            <a:r>
              <a:rPr lang="en-GB" sz="2300" dirty="0" smtClean="0"/>
              <a:t>may choose </a:t>
            </a:r>
            <a:r>
              <a:rPr lang="en-GB" sz="2300" dirty="0"/>
              <a:t>to take on additional roles that are more time consuming, such as </a:t>
            </a:r>
            <a:r>
              <a:rPr lang="en-GB" sz="2300" dirty="0" smtClean="0"/>
              <a:t>editing or contributing </a:t>
            </a:r>
            <a:r>
              <a:rPr lang="en-GB" sz="2300" dirty="0"/>
              <a:t>to the PRG </a:t>
            </a:r>
            <a:r>
              <a:rPr lang="en-GB" sz="2300" dirty="0" smtClean="0"/>
              <a:t>newsletter, </a:t>
            </a:r>
            <a:r>
              <a:rPr lang="en-GB" sz="2300" dirty="0"/>
              <a:t>or </a:t>
            </a:r>
            <a:r>
              <a:rPr lang="en-GB" sz="2300" dirty="0" smtClean="0"/>
              <a:t>maybe setting </a:t>
            </a:r>
            <a:r>
              <a:rPr lang="en-GB" sz="2300" dirty="0"/>
              <a:t>up and running health education or fundraising events, but if you have less time available, this isn’t a requirement</a:t>
            </a:r>
            <a:r>
              <a:rPr lang="en-GB" sz="2300" dirty="0" smtClean="0"/>
              <a:t>.</a:t>
            </a:r>
            <a:endParaRPr lang="en-GB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42119"/>
            <a:ext cx="4354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Wolston Surgery</a:t>
            </a:r>
            <a:br>
              <a:rPr lang="en-GB" sz="3200" b="1" dirty="0" smtClean="0"/>
            </a:br>
            <a:r>
              <a:rPr lang="en-GB" sz="3200" b="1" dirty="0" smtClean="0"/>
              <a:t>Patient Reference Group</a:t>
            </a:r>
            <a:endParaRPr lang="en-GB" sz="3200" b="1" dirty="0"/>
          </a:p>
        </p:txBody>
      </p:sp>
      <p:pic>
        <p:nvPicPr>
          <p:cNvPr id="5" name="Picture 4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36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42119"/>
            <a:ext cx="4354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Wolston Surgery</a:t>
            </a:r>
            <a:br>
              <a:rPr lang="en-GB" sz="3200" b="1" dirty="0" smtClean="0"/>
            </a:br>
            <a:r>
              <a:rPr lang="en-GB" sz="3200" b="1" dirty="0" smtClean="0"/>
              <a:t>Patient Reference Group</a:t>
            </a:r>
            <a:endParaRPr lang="en-GB" sz="3200" b="1" dirty="0"/>
          </a:p>
        </p:txBody>
      </p:sp>
      <p:pic>
        <p:nvPicPr>
          <p:cNvPr id="4" name="Picture 3" descr="http://www.riverlodge-ringmersurgeries.co.uk/website/G81035/files/Patient%20Voice%20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7" y="1772816"/>
            <a:ext cx="8424935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If you wish to join the PRG (you must be a patient at Wolston surgery), then please contact the surgery and leave your name, address and contact number, or complete the form on our website </a:t>
            </a:r>
            <a:r>
              <a:rPr lang="en-GB" sz="2300" dirty="0" smtClean="0">
                <a:hlinkClick r:id="rId4"/>
              </a:rPr>
              <a:t>www.wolstonsurgery.co.uk</a:t>
            </a:r>
            <a:endParaRPr lang="en-GB" sz="2300" dirty="0" smtClean="0"/>
          </a:p>
          <a:p>
            <a:endParaRPr lang="en-GB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00" dirty="0" smtClean="0"/>
              <a:t>Note that </a:t>
            </a:r>
            <a:r>
              <a:rPr lang="en-GB" sz="2300" dirty="0"/>
              <a:t>I</a:t>
            </a:r>
            <a:r>
              <a:rPr lang="en-GB" sz="2300" dirty="0" smtClean="0"/>
              <a:t>T skills, or access to email etc. is not necessary to be a member of the Wolston Patient Reference Group.</a:t>
            </a:r>
          </a:p>
        </p:txBody>
      </p:sp>
    </p:spTree>
    <p:extLst>
      <p:ext uri="{BB962C8B-B14F-4D97-AF65-F5344CB8AC3E}">
        <p14:creationId xmlns:p14="http://schemas.microsoft.com/office/powerpoint/2010/main" val="34897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1643" y="2348880"/>
            <a:ext cx="753238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/>
              <a:t>Any queries ?</a:t>
            </a:r>
          </a:p>
          <a:p>
            <a:endParaRPr lang="en-GB" sz="3200" dirty="0">
              <a:hlinkClick r:id="rId3"/>
            </a:endParaRPr>
          </a:p>
          <a:p>
            <a:r>
              <a:rPr lang="en-GB" sz="3200" dirty="0"/>
              <a:t>Email: </a:t>
            </a:r>
            <a:r>
              <a:rPr lang="en-GB" sz="3200"/>
              <a:t>	</a:t>
            </a:r>
            <a:r>
              <a:rPr lang="en-GB" sz="3200" smtClean="0">
                <a:solidFill>
                  <a:srgbClr val="000099"/>
                </a:solidFill>
              </a:rPr>
              <a:t>crccg.enquirieswolston@nhs.net</a:t>
            </a:r>
            <a:endParaRPr lang="en-GB" sz="3200" dirty="0">
              <a:solidFill>
                <a:srgbClr val="000099"/>
              </a:solidFill>
            </a:endParaRPr>
          </a:p>
          <a:p>
            <a:r>
              <a:rPr lang="en-GB" sz="3200" dirty="0" smtClean="0"/>
              <a:t>Web</a:t>
            </a:r>
            <a:r>
              <a:rPr lang="en-GB" sz="3200" dirty="0"/>
              <a:t>		</a:t>
            </a:r>
            <a:r>
              <a:rPr lang="en-GB" sz="3200" dirty="0" smtClean="0">
                <a:solidFill>
                  <a:srgbClr val="000099"/>
                </a:solidFill>
              </a:rPr>
              <a:t>www.wolstonsurgery.co.uk</a:t>
            </a:r>
          </a:p>
          <a:p>
            <a:r>
              <a:rPr lang="en-GB" sz="3200" dirty="0" smtClean="0"/>
              <a:t>‘phone: 	</a:t>
            </a:r>
            <a:r>
              <a:rPr lang="en-GB" sz="3200" dirty="0" smtClean="0">
                <a:solidFill>
                  <a:srgbClr val="000099"/>
                </a:solidFill>
              </a:rPr>
              <a:t>024 7654 2192</a:t>
            </a:r>
            <a:endParaRPr lang="en-GB" sz="3200" dirty="0">
              <a:solidFill>
                <a:srgbClr val="000099"/>
              </a:solidFill>
            </a:endParaRPr>
          </a:p>
        </p:txBody>
      </p:sp>
      <p:pic>
        <p:nvPicPr>
          <p:cNvPr id="7" name="Picture 6" descr="http://www.riverlodge-ringmersurgeries.co.uk/website/G81035/files/Patient%20Voice%20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31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515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G</dc:creator>
  <cp:lastModifiedBy>emis2000</cp:lastModifiedBy>
  <cp:revision>28</cp:revision>
  <dcterms:created xsi:type="dcterms:W3CDTF">2015-05-18T13:29:45Z</dcterms:created>
  <dcterms:modified xsi:type="dcterms:W3CDTF">2015-06-10T11:25:36Z</dcterms:modified>
</cp:coreProperties>
</file>